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Nuni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35" Type="http://schemas.openxmlformats.org/officeDocument/2006/relationships/font" Target="fonts/Nunito-regular.fntdata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37" Type="http://schemas.openxmlformats.org/officeDocument/2006/relationships/font" Target="fonts/Nunito-italic.fntdata"/><Relationship Id="rId14" Type="http://schemas.openxmlformats.org/officeDocument/2006/relationships/slide" Target="slides/slide9.xml"/><Relationship Id="rId36" Type="http://schemas.openxmlformats.org/officeDocument/2006/relationships/font" Target="fonts/Nuni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Nuni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e06b42363e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e06b42363e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e29a37beb4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e29a37beb4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e29a37beb4_3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e29a37beb4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29a37beb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e29a37beb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e06b42363e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e06b42363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e06b4236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e06b4236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06b42363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e06b42363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e06b42363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e06b42363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e06b42363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e06b42363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3ef18187c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3ef18187c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e29a37beb4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e29a37beb4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d17c9e128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dd17c9e128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06b42363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06b42363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e29a37beb4_3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e29a37beb4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29a37beb4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e29a37beb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7" name="Google Shape;127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8" name="Google Shape;128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Nombre de la empresa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9" name="Google Shape;129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Versión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2" name="Google Shape;132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6" name="Google Shape;13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7" name="Google Shape;13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141" name="Google Shape;141;p1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4" name="Google Shape;144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" name="Google Shape;145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2" name="Google Shape;152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58" name="Google Shape;158;p17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0" name="Google Shape;160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1" name="Google Shape;161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4" name="Google Shape;164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5" name="Google Shape;165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6" name="Google Shape;166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TQn5Dhg9hBLtI5ro7O2l0Av4apygS02q/view" TargetMode="External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acostatorrissi/grupo_ocho_tandil" TargetMode="External"/><Relationship Id="rId4" Type="http://schemas.openxmlformats.org/officeDocument/2006/relationships/hyperlink" Target="https://grupo-ocho-tandil.atlassian.net/jira/software/projects/GOT/boards/1/backlog" TargetMode="External"/><Relationship Id="rId5" Type="http://schemas.openxmlformats.org/officeDocument/2006/relationships/hyperlink" Target="https://grupo-ocho-tandil.atlassian.net/jira/software/projects/GOT/boards/1/reports" TargetMode="External"/><Relationship Id="rId6" Type="http://schemas.openxmlformats.org/officeDocument/2006/relationships/hyperlink" Target="https://www.figma.com/file/iCL7euqIf0MsK72seehGYm/Untitled?node-id=0%3A1" TargetMode="External"/><Relationship Id="rId7" Type="http://schemas.openxmlformats.org/officeDocument/2006/relationships/hyperlink" Target="https://app.diagrams.net/#G1hrMVc4hdaTjFYhO7KJrtYpixWQkiAE6n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>
            <p:ph type="ctrTitle"/>
          </p:nvPr>
        </p:nvSpPr>
        <p:spPr>
          <a:xfrm>
            <a:off x="729575" y="1283800"/>
            <a:ext cx="4890900" cy="16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000000"/>
                </a:solidFill>
              </a:rPr>
              <a:t>Cooperativa de recuperadores Tandil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75" name="Google Shape;175;p18"/>
          <p:cNvSpPr txBox="1"/>
          <p:nvPr>
            <p:ph idx="1" type="subTitle"/>
          </p:nvPr>
        </p:nvSpPr>
        <p:spPr>
          <a:xfrm>
            <a:off x="729575" y="3259625"/>
            <a:ext cx="4890900" cy="6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/>
              <a:t>Introducción</a:t>
            </a:r>
            <a:r>
              <a:rPr b="1" lang="es" sz="1500"/>
              <a:t> a las </a:t>
            </a:r>
            <a:r>
              <a:rPr b="1" lang="es" sz="1500"/>
              <a:t>metodologías de desarrollo </a:t>
            </a:r>
            <a:r>
              <a:rPr b="1" lang="es" sz="1500"/>
              <a:t> del software</a:t>
            </a:r>
            <a:endParaRPr b="1" sz="1500"/>
          </a:p>
        </p:txBody>
      </p:sp>
      <p:sp>
        <p:nvSpPr>
          <p:cNvPr id="176" name="Google Shape;176;p18"/>
          <p:cNvSpPr txBox="1"/>
          <p:nvPr/>
        </p:nvSpPr>
        <p:spPr>
          <a:xfrm>
            <a:off x="6432475" y="3495100"/>
            <a:ext cx="2106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Marcos Acosta Torrissi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Eugenia Jorge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Leandro Lazarte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Facundo Samartino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Agustin Simon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"/>
          <p:cNvSpPr txBox="1"/>
          <p:nvPr>
            <p:ph type="title"/>
          </p:nvPr>
        </p:nvSpPr>
        <p:spPr>
          <a:xfrm>
            <a:off x="456900" y="808000"/>
            <a:ext cx="40035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54" name="Google Shape;254;p27"/>
          <p:cNvSpPr txBox="1"/>
          <p:nvPr>
            <p:ph idx="1" type="body"/>
          </p:nvPr>
        </p:nvSpPr>
        <p:spPr>
          <a:xfrm>
            <a:off x="567000" y="1662150"/>
            <a:ext cx="3893400" cy="23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Como cartonero quiero poder darme de baja para que el sistema deje de asignarme recorridos</a:t>
            </a:r>
            <a:endParaRPr sz="4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grpSp>
        <p:nvGrpSpPr>
          <p:cNvPr id="255" name="Google Shape;255;p27"/>
          <p:cNvGrpSpPr/>
          <p:nvPr/>
        </p:nvGrpSpPr>
        <p:grpSpPr>
          <a:xfrm>
            <a:off x="4524877" y="1869470"/>
            <a:ext cx="4206319" cy="2193123"/>
            <a:chOff x="4991000" y="2070350"/>
            <a:chExt cx="3537100" cy="2378400"/>
          </a:xfrm>
        </p:grpSpPr>
        <p:sp>
          <p:nvSpPr>
            <p:cNvPr id="256" name="Google Shape;256;p27"/>
            <p:cNvSpPr/>
            <p:nvPr/>
          </p:nvSpPr>
          <p:spPr>
            <a:xfrm>
              <a:off x="4991000" y="2070350"/>
              <a:ext cx="3537000" cy="237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7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sp>
        <p:nvSpPr>
          <p:cNvPr id="258" name="Google Shape;258;p27"/>
          <p:cNvSpPr txBox="1"/>
          <p:nvPr/>
        </p:nvSpPr>
        <p:spPr>
          <a:xfrm>
            <a:off x="5919275" y="1973100"/>
            <a:ext cx="148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Calibri"/>
                <a:ea typeface="Calibri"/>
                <a:cs typeface="Calibri"/>
                <a:sym typeface="Calibri"/>
              </a:rPr>
              <a:t>Tasks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9" name="Google Shape;2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1339" y="2554864"/>
            <a:ext cx="3893400" cy="1403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8"/>
          <p:cNvSpPr txBox="1"/>
          <p:nvPr>
            <p:ph type="title"/>
          </p:nvPr>
        </p:nvSpPr>
        <p:spPr>
          <a:xfrm>
            <a:off x="456900" y="808000"/>
            <a:ext cx="40035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65" name="Google Shape;265;p28"/>
          <p:cNvSpPr txBox="1"/>
          <p:nvPr>
            <p:ph idx="1" type="body"/>
          </p:nvPr>
        </p:nvSpPr>
        <p:spPr>
          <a:xfrm>
            <a:off x="357000" y="1662150"/>
            <a:ext cx="3893400" cy="23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just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Como cartonero quiero poder registrar los pesajes para saber cuantos kilos </a:t>
            </a:r>
            <a:r>
              <a:rPr lang="es" sz="4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acopié</a:t>
            </a:r>
            <a:endParaRPr sz="4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66" name="Google Shape;266;p28"/>
          <p:cNvSpPr/>
          <p:nvPr/>
        </p:nvSpPr>
        <p:spPr>
          <a:xfrm>
            <a:off x="4250400" y="735725"/>
            <a:ext cx="4066200" cy="380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8"/>
          <p:cNvSpPr txBox="1"/>
          <p:nvPr/>
        </p:nvSpPr>
        <p:spPr>
          <a:xfrm>
            <a:off x="5900063" y="735725"/>
            <a:ext cx="711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Calibri"/>
                <a:ea typeface="Calibri"/>
                <a:cs typeface="Calibri"/>
                <a:sym typeface="Calibri"/>
              </a:rPr>
              <a:t>Tasks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8" name="Google Shape;2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900" y="1187450"/>
            <a:ext cx="3751941" cy="326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29"/>
          <p:cNvGrpSpPr/>
          <p:nvPr/>
        </p:nvGrpSpPr>
        <p:grpSpPr>
          <a:xfrm>
            <a:off x="348859" y="348524"/>
            <a:ext cx="8420067" cy="4513728"/>
            <a:chOff x="4991000" y="2070350"/>
            <a:chExt cx="3537100" cy="2378400"/>
          </a:xfrm>
        </p:grpSpPr>
        <p:sp>
          <p:nvSpPr>
            <p:cNvPr id="274" name="Google Shape;274;p29"/>
            <p:cNvSpPr/>
            <p:nvPr/>
          </p:nvSpPr>
          <p:spPr>
            <a:xfrm>
              <a:off x="4991000" y="2070350"/>
              <a:ext cx="3537000" cy="237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9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pic>
        <p:nvPicPr>
          <p:cNvPr id="276" name="Google Shape;27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0800"/>
            <a:ext cx="8857124" cy="497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/>
          <p:nvPr>
            <p:ph type="title"/>
          </p:nvPr>
        </p:nvSpPr>
        <p:spPr>
          <a:xfrm>
            <a:off x="1998750" y="2023950"/>
            <a:ext cx="51465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4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pic>
        <p:nvPicPr>
          <p:cNvPr id="282" name="Google Shape;282;p30" title="metodologia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4738" y="428800"/>
            <a:ext cx="5714525" cy="42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type="title"/>
          </p:nvPr>
        </p:nvSpPr>
        <p:spPr>
          <a:xfrm>
            <a:off x="310900" y="321950"/>
            <a:ext cx="51465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Pasos para resolver una tarea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88" name="Google Shape;288;p31"/>
          <p:cNvSpPr txBox="1"/>
          <p:nvPr>
            <p:ph idx="1" type="body"/>
          </p:nvPr>
        </p:nvSpPr>
        <p:spPr>
          <a:xfrm>
            <a:off x="721225" y="1018725"/>
            <a:ext cx="7891800" cy="28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s" sz="2200">
                <a:solidFill>
                  <a:srgbClr val="000000"/>
                </a:solidFill>
              </a:rPr>
              <a:t>Cada integrante fue eligiendo tareas del tablero</a:t>
            </a:r>
            <a:endParaRPr sz="2200"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s" sz="2200">
                <a:solidFill>
                  <a:srgbClr val="000000"/>
                </a:solidFill>
              </a:rPr>
              <a:t>Para cada tarea se crea un branch con el formato </a:t>
            </a:r>
            <a:r>
              <a:rPr b="1" i="1" lang="es" sz="2200">
                <a:solidFill>
                  <a:srgbClr val="000000"/>
                </a:solidFill>
              </a:rPr>
              <a:t>feature/NombreDeLaTarea</a:t>
            </a:r>
            <a:r>
              <a:rPr lang="es" sz="2200">
                <a:solidFill>
                  <a:srgbClr val="000000"/>
                </a:solidFill>
              </a:rPr>
              <a:t> por ejemplo -&gt; </a:t>
            </a:r>
            <a:r>
              <a:rPr b="1" i="1" lang="es" sz="2200">
                <a:solidFill>
                  <a:srgbClr val="000000"/>
                </a:solidFill>
              </a:rPr>
              <a:t>feature/GOT-8</a:t>
            </a:r>
            <a:endParaRPr b="1" i="1" sz="2200"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s" sz="2200">
                <a:solidFill>
                  <a:srgbClr val="000000"/>
                </a:solidFill>
              </a:rPr>
              <a:t>Los mensajes del commit se escriben de la siguiente manera </a:t>
            </a:r>
            <a:r>
              <a:rPr b="1" i="1" lang="es" sz="2200">
                <a:solidFill>
                  <a:srgbClr val="000000"/>
                </a:solidFill>
              </a:rPr>
              <a:t>NombreDeLaTarea: Explicación de lo realizado </a:t>
            </a:r>
            <a:r>
              <a:rPr lang="es" sz="2200">
                <a:solidFill>
                  <a:srgbClr val="000000"/>
                </a:solidFill>
              </a:rPr>
              <a:t>por ejemplo -&gt; </a:t>
            </a:r>
            <a:r>
              <a:rPr b="1" i="1" lang="es" sz="2200">
                <a:solidFill>
                  <a:srgbClr val="000000"/>
                </a:solidFill>
              </a:rPr>
              <a:t>GOT-43: Se agrega opción de 13 a 17 hs</a:t>
            </a:r>
            <a:endParaRPr sz="2200">
              <a:solidFill>
                <a:srgbClr val="000000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"/>
          <p:cNvSpPr txBox="1"/>
          <p:nvPr>
            <p:ph type="title"/>
          </p:nvPr>
        </p:nvSpPr>
        <p:spPr>
          <a:xfrm>
            <a:off x="267675" y="264300"/>
            <a:ext cx="51465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Pasos para resolver una tarea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94" name="Google Shape;294;p32"/>
          <p:cNvSpPr txBox="1"/>
          <p:nvPr>
            <p:ph idx="1" type="body"/>
          </p:nvPr>
        </p:nvSpPr>
        <p:spPr>
          <a:xfrm>
            <a:off x="721225" y="1018725"/>
            <a:ext cx="7891800" cy="35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s" sz="2200">
                <a:solidFill>
                  <a:srgbClr val="000000"/>
                </a:solidFill>
              </a:rPr>
              <a:t>Al finalizar la tarea, esta pasa a la columna “</a:t>
            </a:r>
            <a:r>
              <a:rPr b="1" i="1" lang="es" sz="2200">
                <a:solidFill>
                  <a:srgbClr val="000000"/>
                </a:solidFill>
              </a:rPr>
              <a:t>TO MERGE</a:t>
            </a:r>
            <a:r>
              <a:rPr lang="es" sz="2200">
                <a:solidFill>
                  <a:srgbClr val="000000"/>
                </a:solidFill>
              </a:rPr>
              <a:t>”, se crea un pull request en GITHUB, se agrega una imagen de la </a:t>
            </a:r>
            <a:r>
              <a:rPr lang="es" sz="2200">
                <a:solidFill>
                  <a:srgbClr val="000000"/>
                </a:solidFill>
              </a:rPr>
              <a:t>resolución</a:t>
            </a:r>
            <a:r>
              <a:rPr lang="es" sz="2200">
                <a:solidFill>
                  <a:srgbClr val="000000"/>
                </a:solidFill>
              </a:rPr>
              <a:t> (en caso de ser posible) y se agrega un comentario a la tarea con el link al commit.</a:t>
            </a:r>
            <a:endParaRPr sz="2200"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s" sz="2200">
                <a:solidFill>
                  <a:srgbClr val="000000"/>
                </a:solidFill>
              </a:rPr>
              <a:t>Cualquier miembro del equipo se </a:t>
            </a:r>
            <a:r>
              <a:rPr lang="es" sz="2200">
                <a:solidFill>
                  <a:srgbClr val="000000"/>
                </a:solidFill>
              </a:rPr>
              <a:t>encargará</a:t>
            </a:r>
            <a:r>
              <a:rPr lang="es" sz="2200">
                <a:solidFill>
                  <a:srgbClr val="000000"/>
                </a:solidFill>
              </a:rPr>
              <a:t> de revisar que se cumplan estos puntos y de revisar el </a:t>
            </a:r>
            <a:r>
              <a:rPr lang="es" sz="2200">
                <a:solidFill>
                  <a:srgbClr val="000000"/>
                </a:solidFill>
              </a:rPr>
              <a:t>código</a:t>
            </a:r>
            <a:r>
              <a:rPr lang="es" sz="2200">
                <a:solidFill>
                  <a:srgbClr val="000000"/>
                </a:solidFill>
              </a:rPr>
              <a:t> para finalmente mergear la rama generada a la rama base y pasar a finalizada la tarea.</a:t>
            </a:r>
            <a:endParaRPr sz="2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Sprint </a:t>
            </a:r>
            <a:r>
              <a:rPr lang="es"/>
              <a:t>Retrospective</a:t>
            </a:r>
            <a:r>
              <a:rPr lang="es"/>
              <a:t>  #2</a:t>
            </a:r>
            <a:endParaRPr/>
          </a:p>
        </p:txBody>
      </p:sp>
      <p:sp>
        <p:nvSpPr>
          <p:cNvPr id="300" name="Google Shape;300;p33"/>
          <p:cNvSpPr txBox="1"/>
          <p:nvPr/>
        </p:nvSpPr>
        <p:spPr>
          <a:xfrm>
            <a:off x="853625" y="1995425"/>
            <a:ext cx="73512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Se r</a:t>
            </a:r>
            <a:r>
              <a:rPr lang="es" sz="2100">
                <a:latin typeface="Roboto"/>
                <a:ea typeface="Roboto"/>
                <a:cs typeface="Roboto"/>
                <a:sym typeface="Roboto"/>
              </a:rPr>
              <a:t>ealizó  el sábado 25/06.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El equipo expresó sus dificultades durante el sprint y aportó ideas de mejora para los siguientes sprint.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A continuación, los puntos más destacados de la charla: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4"/>
          <p:cNvSpPr txBox="1"/>
          <p:nvPr>
            <p:ph type="title"/>
          </p:nvPr>
        </p:nvSpPr>
        <p:spPr>
          <a:xfrm>
            <a:off x="819150" y="286625"/>
            <a:ext cx="7505700" cy="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</a:t>
            </a:r>
            <a:r>
              <a:rPr lang="es"/>
              <a:t>Qué funcionó bien?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4"/>
          <p:cNvSpPr txBox="1"/>
          <p:nvPr/>
        </p:nvSpPr>
        <p:spPr>
          <a:xfrm>
            <a:off x="598650" y="1255600"/>
            <a:ext cx="79467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 La comunicación y predisposición del equipo.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 Se mejoró respecto al sprint anterior las estimaciones de los story points.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 La independencia a la hora de realizar las tareas en el equipo.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La presentación de la demo se fue armando con más tiempo.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La incorporación del estado “To merge” previo a “Finalizado”.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5"/>
          <p:cNvSpPr txBox="1"/>
          <p:nvPr>
            <p:ph type="title"/>
          </p:nvPr>
        </p:nvSpPr>
        <p:spPr>
          <a:xfrm>
            <a:off x="819150" y="2866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</a:t>
            </a:r>
            <a:r>
              <a:rPr lang="es"/>
              <a:t>Qué se debería mejorar</a:t>
            </a:r>
            <a:r>
              <a:rPr lang="es"/>
              <a:t>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5"/>
          <p:cNvSpPr txBox="1"/>
          <p:nvPr/>
        </p:nvSpPr>
        <p:spPr>
          <a:xfrm>
            <a:off x="659250" y="1177975"/>
            <a:ext cx="7825500" cy="39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 Mayor detalle en la descripción de las tareas.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s" sz="2100">
                <a:latin typeface="Roboto"/>
                <a:ea typeface="Roboto"/>
                <a:cs typeface="Roboto"/>
                <a:sym typeface="Roboto"/>
              </a:rPr>
              <a:t> Arrancar más temprano en el sprint para tener tiempo de pulir detalles y bugs.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/>
          <p:nvPr>
            <p:ph type="title"/>
          </p:nvPr>
        </p:nvSpPr>
        <p:spPr>
          <a:xfrm>
            <a:off x="819150" y="2866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Compromisos para el </a:t>
            </a:r>
            <a:r>
              <a:rPr lang="es"/>
              <a:t>próximo</a:t>
            </a:r>
            <a:r>
              <a:rPr lang="es"/>
              <a:t> sprint #3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6"/>
          <p:cNvSpPr txBox="1"/>
          <p:nvPr/>
        </p:nvSpPr>
        <p:spPr>
          <a:xfrm>
            <a:off x="489500" y="1241250"/>
            <a:ext cx="7894800" cy="26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●"/>
            </a:pPr>
            <a:r>
              <a:rPr lang="es" sz="21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Mantener la calidad tanto en el código como en los procesos.</a:t>
            </a:r>
            <a:endParaRPr sz="21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●"/>
            </a:pPr>
            <a:r>
              <a:rPr lang="es" sz="21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Incorporar imagen de la Poker Planning en cada User Story.</a:t>
            </a:r>
            <a:endParaRPr sz="21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●"/>
            </a:pPr>
            <a:r>
              <a:rPr lang="es" sz="210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Incorporar un video para la demo.</a:t>
            </a:r>
            <a:endParaRPr sz="2100"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 Sprint  #3</a:t>
            </a:r>
            <a:endParaRPr/>
          </a:p>
        </p:txBody>
      </p:sp>
      <p:sp>
        <p:nvSpPr>
          <p:cNvPr id="182" name="Google Shape;182;p19"/>
          <p:cNvSpPr txBox="1"/>
          <p:nvPr/>
        </p:nvSpPr>
        <p:spPr>
          <a:xfrm>
            <a:off x="735000" y="1678450"/>
            <a:ext cx="76740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s" sz="17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Realizar el Log-in secretaria </a:t>
            </a:r>
            <a:endParaRPr sz="17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s" sz="17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Listar materiales acopiados por cartonero</a:t>
            </a:r>
            <a:endParaRPr sz="170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s" sz="17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Alta, baja y modificación de cartonero</a:t>
            </a:r>
            <a:endParaRPr sz="2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7"/>
          <p:cNvSpPr txBox="1"/>
          <p:nvPr>
            <p:ph type="title"/>
          </p:nvPr>
        </p:nvSpPr>
        <p:spPr>
          <a:xfrm>
            <a:off x="348925" y="3175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Links </a:t>
            </a:r>
            <a:endParaRPr/>
          </a:p>
        </p:txBody>
      </p:sp>
      <p:sp>
        <p:nvSpPr>
          <p:cNvPr id="324" name="Google Shape;324;p37"/>
          <p:cNvSpPr txBox="1"/>
          <p:nvPr>
            <p:ph idx="1" type="body"/>
          </p:nvPr>
        </p:nvSpPr>
        <p:spPr>
          <a:xfrm>
            <a:off x="571500" y="1272100"/>
            <a:ext cx="7846800" cy="35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100"/>
              <a:t>Repositorio: </a:t>
            </a:r>
            <a:r>
              <a:rPr lang="es" sz="2100" u="sng">
                <a:solidFill>
                  <a:schemeClr val="hlink"/>
                </a:solidFill>
                <a:hlinkClick r:id="rId3"/>
              </a:rPr>
              <a:t>https://github.com/acostatorrissi/grupo_ocho_tandil</a:t>
            </a:r>
            <a:r>
              <a:rPr lang="es" sz="2100"/>
              <a:t> </a:t>
            </a:r>
            <a:endParaRPr sz="2100"/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100"/>
              <a:t>Backlog: </a:t>
            </a:r>
            <a:r>
              <a:rPr lang="es" sz="2100" u="sng">
                <a:solidFill>
                  <a:schemeClr val="hlink"/>
                </a:solidFill>
                <a:hlinkClick r:id="rId4"/>
              </a:rPr>
              <a:t>https://grupo-ocho-tandil.atlassian.net/jira/software/projects/GOT/boards/1/backlog</a:t>
            </a:r>
            <a:r>
              <a:rPr lang="es" sz="2100"/>
              <a:t> </a:t>
            </a:r>
            <a:endParaRPr sz="2100"/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100"/>
              <a:t>Reportes: </a:t>
            </a:r>
            <a:r>
              <a:rPr lang="es" sz="2100" u="sng">
                <a:solidFill>
                  <a:schemeClr val="hlink"/>
                </a:solidFill>
                <a:hlinkClick r:id="rId5"/>
              </a:rPr>
              <a:t>https://grupo-ocho-tandil.atlassian.net/jira/software/projects/GOT/boards/1/reports</a:t>
            </a:r>
            <a:endParaRPr sz="2100"/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100"/>
              <a:t>Prototipo: </a:t>
            </a:r>
            <a:r>
              <a:rPr lang="es" sz="2100" u="sng">
                <a:solidFill>
                  <a:schemeClr val="hlink"/>
                </a:solidFill>
                <a:hlinkClick r:id="rId6"/>
              </a:rPr>
              <a:t>https://www.figma.com/file/iCL7euqIf0MsK72seehGYm/Untitled?node-id=0%3A1</a:t>
            </a:r>
            <a:endParaRPr sz="2100"/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100"/>
              <a:t>Diagrama de Clases: </a:t>
            </a:r>
            <a:r>
              <a:rPr lang="es" sz="2100" u="sng">
                <a:solidFill>
                  <a:schemeClr val="hlink"/>
                </a:solidFill>
                <a:hlinkClick r:id="rId7"/>
              </a:rPr>
              <a:t>https://app.diagrams.net/#G1hrMVc4hdaTjFYhO7KJrtYpixWQkiAE6n</a:t>
            </a:r>
            <a:endParaRPr sz="21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8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000000"/>
                </a:solidFill>
              </a:rPr>
              <a:t>Gracias.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880"/>
              <a:t>CRITERIO DE DONE</a:t>
            </a:r>
            <a:endParaRPr b="1" sz="2880"/>
          </a:p>
        </p:txBody>
      </p:sp>
      <p:sp>
        <p:nvSpPr>
          <p:cNvPr id="188" name="Google Shape;188;p20"/>
          <p:cNvSpPr txBox="1"/>
          <p:nvPr>
            <p:ph idx="4294967295" type="body"/>
          </p:nvPr>
        </p:nvSpPr>
        <p:spPr>
          <a:xfrm>
            <a:off x="729450" y="1921875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9975" lvl="0" marL="457200" rtl="0" algn="l">
              <a:lnSpc>
                <a:spcPct val="12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29"/>
              <a:buFont typeface="Arial"/>
              <a:buChar char="●"/>
            </a:pPr>
            <a:r>
              <a:rPr lang="es" sz="143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Criterios de aceptación asociados completos.</a:t>
            </a:r>
            <a:endParaRPr sz="1432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9975" lvl="0" marL="457200" rtl="0" algn="l">
              <a:lnSpc>
                <a:spcPct val="12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29"/>
              <a:buFont typeface="Arial"/>
              <a:buChar char="●"/>
            </a:pPr>
            <a:r>
              <a:rPr lang="es" sz="143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"code review" de otra persona del equipo para mergear con master.</a:t>
            </a:r>
            <a:endParaRPr sz="1432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9975" lvl="0" marL="457200" rtl="0" algn="l">
              <a:lnSpc>
                <a:spcPct val="12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29"/>
              <a:buFont typeface="Arial"/>
              <a:buChar char="●"/>
            </a:pPr>
            <a:r>
              <a:rPr lang="es" sz="143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Evidencia con imágenes de lo realizado en la tarea en el caso de ser posible.</a:t>
            </a:r>
            <a:endParaRPr sz="1432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9975" lvl="0" marL="457200" rtl="0" algn="l">
              <a:lnSpc>
                <a:spcPct val="12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29"/>
              <a:buFont typeface="Arial"/>
              <a:buChar char="●"/>
            </a:pPr>
            <a:r>
              <a:rPr lang="es" sz="143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del commit a github como comentario en la tarea.</a:t>
            </a:r>
            <a:endParaRPr sz="1432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775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idx="1" type="body"/>
          </p:nvPr>
        </p:nvSpPr>
        <p:spPr>
          <a:xfrm>
            <a:off x="456900" y="1240000"/>
            <a:ext cx="4225500" cy="14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just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Como secretaria quiero ingresar al sitio para poder administrar el mismo</a:t>
            </a:r>
            <a:endParaRPr sz="420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94" name="Google Shape;194;p21"/>
          <p:cNvSpPr txBox="1"/>
          <p:nvPr>
            <p:ph type="title"/>
          </p:nvPr>
        </p:nvSpPr>
        <p:spPr>
          <a:xfrm>
            <a:off x="456900" y="528250"/>
            <a:ext cx="40035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grpSp>
        <p:nvGrpSpPr>
          <p:cNvPr id="195" name="Google Shape;195;p21"/>
          <p:cNvGrpSpPr/>
          <p:nvPr/>
        </p:nvGrpSpPr>
        <p:grpSpPr>
          <a:xfrm>
            <a:off x="2109474" y="2698601"/>
            <a:ext cx="6409579" cy="1789984"/>
            <a:chOff x="4991000" y="2070350"/>
            <a:chExt cx="3537100" cy="2378400"/>
          </a:xfrm>
        </p:grpSpPr>
        <p:sp>
          <p:nvSpPr>
            <p:cNvPr id="196" name="Google Shape;196;p21"/>
            <p:cNvSpPr/>
            <p:nvPr/>
          </p:nvSpPr>
          <p:spPr>
            <a:xfrm>
              <a:off x="4991000" y="2070350"/>
              <a:ext cx="3537000" cy="237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1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sp>
        <p:nvSpPr>
          <p:cNvPr id="198" name="Google Shape;198;p21"/>
          <p:cNvSpPr txBox="1"/>
          <p:nvPr/>
        </p:nvSpPr>
        <p:spPr>
          <a:xfrm>
            <a:off x="4982675" y="2622400"/>
            <a:ext cx="148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Calibri"/>
                <a:ea typeface="Calibri"/>
                <a:cs typeface="Calibri"/>
                <a:sym typeface="Calibri"/>
              </a:rPr>
              <a:t>Task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9" name="Google Shape;1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1950" y="3086577"/>
            <a:ext cx="5845225" cy="120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oogle Shape;204;p22"/>
          <p:cNvGrpSpPr/>
          <p:nvPr/>
        </p:nvGrpSpPr>
        <p:grpSpPr>
          <a:xfrm>
            <a:off x="348859" y="348524"/>
            <a:ext cx="8420067" cy="4513728"/>
            <a:chOff x="4991000" y="2070350"/>
            <a:chExt cx="3537100" cy="2378400"/>
          </a:xfrm>
        </p:grpSpPr>
        <p:sp>
          <p:nvSpPr>
            <p:cNvPr id="205" name="Google Shape;205;p22"/>
            <p:cNvSpPr/>
            <p:nvPr/>
          </p:nvSpPr>
          <p:spPr>
            <a:xfrm>
              <a:off x="4991000" y="2070350"/>
              <a:ext cx="3537000" cy="237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2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4550"/>
            <a:ext cx="8823103" cy="475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/>
          <p:nvPr>
            <p:ph type="title"/>
          </p:nvPr>
        </p:nvSpPr>
        <p:spPr>
          <a:xfrm>
            <a:off x="456900" y="808000"/>
            <a:ext cx="40035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13" name="Google Shape;213;p23"/>
          <p:cNvSpPr txBox="1"/>
          <p:nvPr>
            <p:ph idx="1" type="body"/>
          </p:nvPr>
        </p:nvSpPr>
        <p:spPr>
          <a:xfrm>
            <a:off x="511950" y="1842400"/>
            <a:ext cx="3135600" cy="23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just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9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Como secretaria quiero ver un listado de los cartoneros para realizar su baja o </a:t>
            </a:r>
            <a:r>
              <a:rPr lang="es" sz="29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modificación</a:t>
            </a:r>
            <a:endParaRPr sz="2908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grpSp>
        <p:nvGrpSpPr>
          <p:cNvPr id="214" name="Google Shape;214;p23"/>
          <p:cNvGrpSpPr/>
          <p:nvPr/>
        </p:nvGrpSpPr>
        <p:grpSpPr>
          <a:xfrm>
            <a:off x="4106179" y="1571469"/>
            <a:ext cx="4530671" cy="3101434"/>
            <a:chOff x="4991000" y="2070350"/>
            <a:chExt cx="3537100" cy="2378400"/>
          </a:xfrm>
        </p:grpSpPr>
        <p:sp>
          <p:nvSpPr>
            <p:cNvPr id="215" name="Google Shape;215;p23"/>
            <p:cNvSpPr/>
            <p:nvPr/>
          </p:nvSpPr>
          <p:spPr>
            <a:xfrm>
              <a:off x="4991000" y="2070350"/>
              <a:ext cx="3537000" cy="237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3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sp>
        <p:nvSpPr>
          <p:cNvPr id="217" name="Google Shape;217;p23"/>
          <p:cNvSpPr txBox="1"/>
          <p:nvPr/>
        </p:nvSpPr>
        <p:spPr>
          <a:xfrm>
            <a:off x="5627963" y="1571475"/>
            <a:ext cx="148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Calibri"/>
                <a:ea typeface="Calibri"/>
                <a:cs typeface="Calibri"/>
                <a:sym typeface="Calibri"/>
              </a:rPr>
              <a:t>Tasks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8" name="Google Shape;2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0400" y="2048475"/>
            <a:ext cx="3743750" cy="24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 txBox="1"/>
          <p:nvPr>
            <p:ph type="title"/>
          </p:nvPr>
        </p:nvSpPr>
        <p:spPr>
          <a:xfrm>
            <a:off x="456900" y="808000"/>
            <a:ext cx="40035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24" name="Google Shape;224;p24"/>
          <p:cNvSpPr txBox="1"/>
          <p:nvPr>
            <p:ph idx="1" type="body"/>
          </p:nvPr>
        </p:nvSpPr>
        <p:spPr>
          <a:xfrm>
            <a:off x="380700" y="1664825"/>
            <a:ext cx="4003500" cy="23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just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Como cartonero de la cooperativa quiero poder ingresar mis datos para que me incluyan en los recorridos</a:t>
            </a:r>
            <a:endParaRPr sz="36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grpSp>
        <p:nvGrpSpPr>
          <p:cNvPr id="225" name="Google Shape;225;p24"/>
          <p:cNvGrpSpPr/>
          <p:nvPr/>
        </p:nvGrpSpPr>
        <p:grpSpPr>
          <a:xfrm>
            <a:off x="4743960" y="1657712"/>
            <a:ext cx="3893264" cy="3126734"/>
            <a:chOff x="4991020" y="2193569"/>
            <a:chExt cx="3537080" cy="2255290"/>
          </a:xfrm>
        </p:grpSpPr>
        <p:sp>
          <p:nvSpPr>
            <p:cNvPr id="226" name="Google Shape;226;p24"/>
            <p:cNvSpPr/>
            <p:nvPr/>
          </p:nvSpPr>
          <p:spPr>
            <a:xfrm>
              <a:off x="4991020" y="2326059"/>
              <a:ext cx="3537000" cy="2122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4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pic>
        <p:nvPicPr>
          <p:cNvPr id="228" name="Google Shape;2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1682" y="2332550"/>
            <a:ext cx="3257856" cy="231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4"/>
          <p:cNvSpPr txBox="1"/>
          <p:nvPr/>
        </p:nvSpPr>
        <p:spPr>
          <a:xfrm>
            <a:off x="6358475" y="1842400"/>
            <a:ext cx="148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Calibri"/>
                <a:ea typeface="Calibri"/>
                <a:cs typeface="Calibri"/>
                <a:sym typeface="Calibri"/>
              </a:rPr>
              <a:t>Tasks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25"/>
          <p:cNvGrpSpPr/>
          <p:nvPr/>
        </p:nvGrpSpPr>
        <p:grpSpPr>
          <a:xfrm>
            <a:off x="348859" y="348524"/>
            <a:ext cx="8420067" cy="4513728"/>
            <a:chOff x="4991000" y="2070350"/>
            <a:chExt cx="3537100" cy="2378400"/>
          </a:xfrm>
        </p:grpSpPr>
        <p:sp>
          <p:nvSpPr>
            <p:cNvPr id="235" name="Google Shape;235;p25"/>
            <p:cNvSpPr/>
            <p:nvPr/>
          </p:nvSpPr>
          <p:spPr>
            <a:xfrm>
              <a:off x="4991000" y="2070350"/>
              <a:ext cx="3537000" cy="237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5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pic>
        <p:nvPicPr>
          <p:cNvPr id="237" name="Google Shape;2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100" y="157000"/>
            <a:ext cx="8764000" cy="485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 txBox="1"/>
          <p:nvPr>
            <p:ph type="title"/>
          </p:nvPr>
        </p:nvSpPr>
        <p:spPr>
          <a:xfrm>
            <a:off x="456900" y="808000"/>
            <a:ext cx="40035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43" name="Google Shape;243;p26"/>
          <p:cNvSpPr txBox="1"/>
          <p:nvPr>
            <p:ph idx="1" type="body"/>
          </p:nvPr>
        </p:nvSpPr>
        <p:spPr>
          <a:xfrm>
            <a:off x="567000" y="1662150"/>
            <a:ext cx="3893400" cy="23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20000"/>
          </a:bodyPr>
          <a:lstStyle/>
          <a:p>
            <a:pPr indent="0" lvl="0" marL="0" rtl="0" algn="just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615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Como cartonero quiero poder modificar mis datos para que el sistema me asigne recorridos actualizados</a:t>
            </a:r>
            <a:endParaRPr sz="615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666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grpSp>
        <p:nvGrpSpPr>
          <p:cNvPr id="244" name="Google Shape;244;p26"/>
          <p:cNvGrpSpPr/>
          <p:nvPr/>
        </p:nvGrpSpPr>
        <p:grpSpPr>
          <a:xfrm>
            <a:off x="4637565" y="1842403"/>
            <a:ext cx="3893286" cy="2317989"/>
            <a:chOff x="4991000" y="2070350"/>
            <a:chExt cx="3537100" cy="2378400"/>
          </a:xfrm>
        </p:grpSpPr>
        <p:sp>
          <p:nvSpPr>
            <p:cNvPr id="245" name="Google Shape;245;p26"/>
            <p:cNvSpPr/>
            <p:nvPr/>
          </p:nvSpPr>
          <p:spPr>
            <a:xfrm>
              <a:off x="4991000" y="2070350"/>
              <a:ext cx="3537000" cy="237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6"/>
            <p:cNvSpPr txBox="1"/>
            <p:nvPr/>
          </p:nvSpPr>
          <p:spPr>
            <a:xfrm>
              <a:off x="5371800" y="2193569"/>
              <a:ext cx="3156300" cy="205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1450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FFFFFF"/>
                </a:solidFill>
              </a:endParaRPr>
            </a:p>
          </p:txBody>
        </p:sp>
      </p:grpSp>
      <p:sp>
        <p:nvSpPr>
          <p:cNvPr id="247" name="Google Shape;247;p26"/>
          <p:cNvSpPr txBox="1"/>
          <p:nvPr/>
        </p:nvSpPr>
        <p:spPr>
          <a:xfrm>
            <a:off x="6157525" y="2015325"/>
            <a:ext cx="759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Calibri"/>
                <a:ea typeface="Calibri"/>
                <a:cs typeface="Calibri"/>
                <a:sym typeface="Calibri"/>
              </a:rPr>
              <a:t>Tasks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8" name="Google Shape;2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6675" y="2495550"/>
            <a:ext cx="3555075" cy="154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